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2"/>
  </p:notesMasterIdLst>
  <p:handoutMasterIdLst>
    <p:handoutMasterId r:id="rId33"/>
  </p:handoutMasterIdLst>
  <p:sldIdLst>
    <p:sldId id="256" r:id="rId6"/>
    <p:sldId id="257" r:id="rId7"/>
    <p:sldId id="258" r:id="rId8"/>
    <p:sldId id="259" r:id="rId9"/>
    <p:sldId id="261" r:id="rId10"/>
    <p:sldId id="260" r:id="rId11"/>
    <p:sldId id="262" r:id="rId12"/>
    <p:sldId id="263" r:id="rId13"/>
    <p:sldId id="269" r:id="rId14"/>
    <p:sldId id="272" r:id="rId15"/>
    <p:sldId id="271" r:id="rId16"/>
    <p:sldId id="273" r:id="rId17"/>
    <p:sldId id="274" r:id="rId18"/>
    <p:sldId id="275" r:id="rId19"/>
    <p:sldId id="264" r:id="rId20"/>
    <p:sldId id="265" r:id="rId21"/>
    <p:sldId id="266" r:id="rId22"/>
    <p:sldId id="26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68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33CC33"/>
    <a:srgbClr val="800000"/>
    <a:srgbClr val="9900CC"/>
    <a:srgbClr val="FF6600"/>
    <a:srgbClr val="CC0099"/>
    <a:srgbClr val="0000FF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19BAB27-B1BA-41E3-90C0-855F1D7A4B02}" type="datetimeFigureOut">
              <a:rPr lang="en-US"/>
              <a:pPr>
                <a:defRPr/>
              </a:pPr>
              <a:t>3/18/2011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3D8C838-8AD4-4446-B4C4-8B99AA0CC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282BD4-8896-449B-8F0A-3AE7EEFFF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3F0DDE-B249-4F2A-BCBA-FEC5F10E077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E512443D-D853-46F5-B597-12F58778CFED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2970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Notes: 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AE9899-511E-4346-84B6-8CB1854A863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B4145299-945B-4C2D-BDE9-A1D2F932EDDB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3072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Notes: 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F8669-1B34-4744-9E1F-2CFCB90B5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31684-12B3-494E-8729-96B84A4A5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9848B-FB38-43B8-AB12-E28BFFC3A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B62EB-5154-46A5-9850-6C1629BA8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A8183-D0BB-4F6A-B591-DB8B348BD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324EE-D3DC-46BB-8A30-662BA0579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11477-B86C-4D5A-A3D5-E724C2E1B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1BF61-9D3F-4B8B-AF82-2F8C898E3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13AA1-C9FF-4B22-A727-04F6E8296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6EEA5-0F5F-4CB9-AED4-06F6BF027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66E90-0235-4A9C-AEFC-48822E18C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0DB3A68-CBD4-483C-B444-DC14A61FE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cuacs8.mck.ncsu.edu/mathsampleitems/main.html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905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latin typeface="Lucida Handwriting" pitchFamily="66" charset="0"/>
              </a:rPr>
              <a:t/>
            </a:r>
            <a:br>
              <a:rPr lang="en-US" sz="4000" b="1" smtClean="0">
                <a:solidFill>
                  <a:srgbClr val="0000FF"/>
                </a:solidFill>
                <a:latin typeface="Lucida Handwriting" pitchFamily="66" charset="0"/>
              </a:rPr>
            </a:br>
            <a:r>
              <a:rPr lang="en-US" sz="3200" b="1" smtClean="0">
                <a:solidFill>
                  <a:srgbClr val="0000FF"/>
                </a:solidFill>
                <a:latin typeface="Lucida Handwriting" pitchFamily="66" charset="0"/>
              </a:rPr>
              <a:t>Welcome to EOG Night!</a:t>
            </a:r>
            <a:br>
              <a:rPr lang="en-US" sz="3200" b="1" smtClean="0">
                <a:solidFill>
                  <a:srgbClr val="0000FF"/>
                </a:solidFill>
                <a:latin typeface="Lucida Handwriting" pitchFamily="66" charset="0"/>
              </a:rPr>
            </a:br>
            <a:r>
              <a:rPr lang="en-US" sz="3200" b="1" smtClean="0">
                <a:solidFill>
                  <a:srgbClr val="0000FF"/>
                </a:solidFill>
                <a:latin typeface="Lucida Handwriting" pitchFamily="66" charset="0"/>
              </a:rPr>
              <a:t>3</a:t>
            </a:r>
            <a:r>
              <a:rPr lang="en-US" sz="3200" b="1" baseline="30000" smtClean="0">
                <a:solidFill>
                  <a:srgbClr val="0000FF"/>
                </a:solidFill>
                <a:latin typeface="Lucida Handwriting" pitchFamily="66" charset="0"/>
              </a:rPr>
              <a:t>rd Grade</a:t>
            </a:r>
            <a:r>
              <a:rPr lang="en-US" sz="3200" b="1" smtClean="0">
                <a:solidFill>
                  <a:srgbClr val="0000FF"/>
                </a:solidFill>
                <a:latin typeface="Lucida Handwriting" pitchFamily="66" charset="0"/>
              </a:rPr>
              <a:t/>
            </a:r>
            <a:br>
              <a:rPr lang="en-US" sz="3200" b="1" smtClean="0">
                <a:solidFill>
                  <a:srgbClr val="0000FF"/>
                </a:solidFill>
                <a:latin typeface="Lucida Handwriting" pitchFamily="66" charset="0"/>
              </a:rPr>
            </a:br>
            <a:endParaRPr lang="en-US" sz="5500" b="1" smtClean="0">
              <a:solidFill>
                <a:srgbClr val="990099"/>
              </a:solidFill>
              <a:latin typeface="Tempus Sans ITC" pitchFamily="8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524000"/>
            <a:ext cx="64008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Every afternoon Denise and Michelle run laps. When Denise runs 12 laps, Michelle runs 36 laps. When Denise runs 9 laps, Michelle runs 27 laps. When Denise runs 4 laps, Michelle runs 12 laps. How many laps does Michelle run when Denise runs 8 laps?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 32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B 24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 16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 12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6600"/>
                </a:solidFill>
                <a:latin typeface="Tempus Sans ITC" pitchFamily="82" charset="0"/>
              </a:rPr>
              <a:t>Solve this problem on your sticky note (Show your work using pictures, numbers, or words)</a:t>
            </a:r>
          </a:p>
          <a:p>
            <a:pPr eaLnBrk="1" hangingPunct="1">
              <a:lnSpc>
                <a:spcPct val="80000"/>
              </a:lnSpc>
            </a:pPr>
            <a:endParaRPr lang="en-US" sz="2800" b="1" smtClean="0">
              <a:solidFill>
                <a:srgbClr val="990099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33CC33"/>
                </a:solidFill>
              </a:rPr>
              <a:t>3</a:t>
            </a:r>
            <a:r>
              <a:rPr lang="en-US" baseline="30000" smtClean="0">
                <a:solidFill>
                  <a:srgbClr val="33CC33"/>
                </a:solidFill>
              </a:rPr>
              <a:t>rd</a:t>
            </a:r>
            <a:r>
              <a:rPr lang="en-US" smtClean="0">
                <a:solidFill>
                  <a:srgbClr val="33CC33"/>
                </a:solidFill>
              </a:rPr>
              <a:t> Grade Question…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/>
              <a:t>The top 3 winners of the spelling bee are Amy,</a:t>
            </a:r>
          </a:p>
          <a:p>
            <a:pPr eaLnBrk="1" hangingPunct="1">
              <a:buFontTx/>
              <a:buNone/>
            </a:pPr>
            <a:r>
              <a:rPr lang="en-US" sz="2400" b="1" smtClean="0"/>
              <a:t>Joe, and Rondell. The 3 prizes are a chocolate</a:t>
            </a:r>
          </a:p>
          <a:p>
            <a:pPr eaLnBrk="1" hangingPunct="1">
              <a:buFontTx/>
              <a:buNone/>
            </a:pPr>
            <a:r>
              <a:rPr lang="en-US" sz="2400" b="1" smtClean="0"/>
              <a:t>bar, ice cream coupons, and movie tickets. To</a:t>
            </a:r>
          </a:p>
          <a:p>
            <a:pPr eaLnBrk="1" hangingPunct="1">
              <a:buFontTx/>
              <a:buNone/>
            </a:pPr>
            <a:r>
              <a:rPr lang="en-US" sz="2400" b="1" smtClean="0"/>
              <a:t>be fair, the principal put all three names in one</a:t>
            </a:r>
          </a:p>
          <a:p>
            <a:pPr eaLnBrk="1" hangingPunct="1">
              <a:buFontTx/>
              <a:buNone/>
            </a:pPr>
            <a:r>
              <a:rPr lang="en-US" sz="2400" b="1" smtClean="0"/>
              <a:t>bag and all three prizes in another bag and drew</a:t>
            </a:r>
          </a:p>
          <a:p>
            <a:pPr eaLnBrk="1" hangingPunct="1">
              <a:buFontTx/>
              <a:buNone/>
            </a:pPr>
            <a:r>
              <a:rPr lang="en-US" sz="2400" b="1" smtClean="0"/>
              <a:t>the person and the prize. What is the probability</a:t>
            </a:r>
          </a:p>
          <a:p>
            <a:pPr eaLnBrk="1" hangingPunct="1">
              <a:buFontTx/>
              <a:buNone/>
            </a:pPr>
            <a:r>
              <a:rPr lang="en-US" sz="2400" b="1" smtClean="0"/>
              <a:t>that Rondell won the movie tickets?</a:t>
            </a:r>
          </a:p>
          <a:p>
            <a:pPr eaLnBrk="1" hangingPunct="1">
              <a:buFontTx/>
              <a:buNone/>
            </a:pPr>
            <a:r>
              <a:rPr lang="en-US" sz="2400" smtClean="0"/>
              <a:t>A: 1/12</a:t>
            </a:r>
          </a:p>
          <a:p>
            <a:pPr eaLnBrk="1" hangingPunct="1">
              <a:buFontTx/>
              <a:buNone/>
            </a:pPr>
            <a:r>
              <a:rPr lang="en-US" sz="2400" smtClean="0"/>
              <a:t>B. 1/9</a:t>
            </a:r>
          </a:p>
          <a:p>
            <a:pPr eaLnBrk="1" hangingPunct="1">
              <a:buFontTx/>
              <a:buNone/>
            </a:pPr>
            <a:r>
              <a:rPr lang="en-US" sz="2400" smtClean="0"/>
              <a:t>C. 1/6</a:t>
            </a:r>
          </a:p>
          <a:p>
            <a:pPr eaLnBrk="1" hangingPunct="1">
              <a:buFontTx/>
              <a:buNone/>
            </a:pPr>
            <a:r>
              <a:rPr lang="en-US" sz="2400" smtClean="0"/>
              <a:t>D. 1/3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6600"/>
                </a:solidFill>
              </a:rPr>
              <a:t>4th Grade Question…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A local fast food restaurant sells 88 kids meals a day. They also serve 126 combo meals and 67 desserts. Which number sentence shows how many kids meals they sell in a 5-day period?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A 88 × 126 × 67 × 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B 88 × 67 × 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C 88 × 126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D 88 ×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6600"/>
                </a:solidFill>
              </a:rPr>
              <a:t>4th Grade Question…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Jose wants to buy cupcakes for his class. There are 23 students in his class. There are 6 cupcakes in each box. How many boxes of cupcakes will he need to buy?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A. 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B. 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C. 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D.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00CC"/>
                </a:solidFill>
              </a:rPr>
              <a:t>5th Grade Question…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The Crop Walk is a 10 kilometer walk for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raising money to buy food for the hungry.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i="1" smtClean="0"/>
              <a:t>About </a:t>
            </a:r>
            <a:r>
              <a:rPr lang="en-US" b="1" smtClean="0"/>
              <a:t>how many miles would walk if you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participated?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A 3 miles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B 6 miles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C 10 miles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D 20 miles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6600CC"/>
                </a:solidFill>
              </a:rPr>
              <a:t>5th Grade Question…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How can the sum of the interior angles of a many-sided polygon be determined?</a:t>
            </a:r>
          </a:p>
          <a:p>
            <a:pPr eaLnBrk="1" hangingPunct="1">
              <a:buFontTx/>
              <a:buNone/>
            </a:pPr>
            <a:r>
              <a:rPr lang="en-US" smtClean="0"/>
              <a:t>A dividing the polygon into triangles</a:t>
            </a:r>
          </a:p>
          <a:p>
            <a:pPr eaLnBrk="1" hangingPunct="1">
              <a:buFontTx/>
              <a:buNone/>
            </a:pPr>
            <a:r>
              <a:rPr lang="en-US" smtClean="0"/>
              <a:t>B multiplying the number of sides by 180°</a:t>
            </a:r>
          </a:p>
          <a:p>
            <a:pPr eaLnBrk="1" hangingPunct="1">
              <a:buFontTx/>
              <a:buNone/>
            </a:pPr>
            <a:r>
              <a:rPr lang="en-US" smtClean="0"/>
              <a:t>C multiplying the triangles by the number of</a:t>
            </a:r>
          </a:p>
          <a:p>
            <a:pPr eaLnBrk="1" hangingPunct="1">
              <a:buFontTx/>
              <a:buNone/>
            </a:pPr>
            <a:r>
              <a:rPr lang="en-US" smtClean="0"/>
              <a:t>sides</a:t>
            </a:r>
          </a:p>
          <a:p>
            <a:pPr eaLnBrk="1" hangingPunct="1">
              <a:buFontTx/>
              <a:buNone/>
            </a:pPr>
            <a:r>
              <a:rPr lang="en-US" smtClean="0"/>
              <a:t>D subtracting the number of sides from 180°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19812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/>
          <a:p>
            <a:pPr eaLnBrk="1" hangingPunct="1">
              <a:defRPr/>
            </a:pPr>
            <a:r>
              <a:rPr lang="en-US" sz="6000" smtClean="0">
                <a:solidFill>
                  <a:srgbClr val="2F00B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Reading EOG Information</a:t>
            </a:r>
          </a:p>
        </p:txBody>
      </p:sp>
      <p:pic>
        <p:nvPicPr>
          <p:cNvPr id="16387" name="Picture 3" descr="MC90005558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33400"/>
            <a:ext cx="19034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MC900281179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5181600"/>
            <a:ext cx="2133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MC900384374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609600"/>
            <a:ext cx="1827213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MP900341479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5213350"/>
            <a:ext cx="1981200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b="1" smtClean="0">
                <a:solidFill>
                  <a:srgbClr val="CC0099"/>
                </a:solidFill>
              </a:rPr>
              <a:t>Consider this……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772400" cy="38862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9900CC"/>
                </a:solidFill>
              </a:rPr>
              <a:t>About 140 minutes</a:t>
            </a:r>
          </a:p>
          <a:p>
            <a:pPr eaLnBrk="1" hangingPunct="1"/>
            <a:r>
              <a:rPr lang="en-US" sz="2800" smtClean="0">
                <a:solidFill>
                  <a:srgbClr val="FF6600"/>
                </a:solidFill>
              </a:rPr>
              <a:t>8-9 different “cold read” selections each with 5-8 questions per selection</a:t>
            </a:r>
          </a:p>
          <a:p>
            <a:pPr eaLnBrk="1" hangingPunct="1"/>
            <a:r>
              <a:rPr lang="en-US" sz="2800" smtClean="0">
                <a:solidFill>
                  <a:srgbClr val="800000"/>
                </a:solidFill>
              </a:rPr>
              <a:t>Includes Fiction, Non-Fiction, Poetry, Advertisements, Recipes, Direction Guides</a:t>
            </a:r>
            <a:endParaRPr lang="en-US" sz="2800" smtClean="0"/>
          </a:p>
          <a:p>
            <a:pPr eaLnBrk="1" hangingPunct="1"/>
            <a:r>
              <a:rPr lang="en-US" sz="2800" smtClean="0"/>
              <a:t>Challenging Vocabulary/Questions</a:t>
            </a:r>
          </a:p>
          <a:p>
            <a:pPr eaLnBrk="1" hangingPunct="1"/>
            <a:r>
              <a:rPr lang="en-US" sz="2800" smtClean="0">
                <a:solidFill>
                  <a:srgbClr val="33CC33"/>
                </a:solidFill>
              </a:rPr>
              <a:t>Expectations: Critically Analyze &amp; Evaluate Texts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4175"/>
            <a:ext cx="8229600" cy="706438"/>
          </a:xfrm>
        </p:spPr>
        <p:txBody>
          <a:bodyPr anchor="b"/>
          <a:lstStyle/>
          <a:p>
            <a:pPr eaLnBrk="1" hangingPunct="1"/>
            <a:r>
              <a:rPr lang="en-US" smtClean="0">
                <a:solidFill>
                  <a:srgbClr val="FF6600"/>
                </a:solidFill>
              </a:rPr>
              <a:t>What Readers Do…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696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Make Connections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Ask Questions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Visualize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Draw Inferences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 text Structure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Determine Importance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Summarize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**Higher level thinking questions…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315200" cy="990600"/>
          </a:xfrm>
        </p:spPr>
        <p:txBody>
          <a:bodyPr anchor="b"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</a:rPr>
              <a:t>RUNNERS</a:t>
            </a:r>
            <a:br>
              <a:rPr lang="en-US" sz="4000" b="1" smtClean="0">
                <a:solidFill>
                  <a:srgbClr val="0000FF"/>
                </a:solidFill>
              </a:rPr>
            </a:br>
            <a:r>
              <a:rPr lang="en-US" sz="4000" b="1" smtClean="0">
                <a:solidFill>
                  <a:srgbClr val="0000FF"/>
                </a:solidFill>
              </a:rPr>
              <a:t>Test Taking Recipe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6962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tx2"/>
                </a:solidFill>
              </a:rPr>
              <a:t>R</a:t>
            </a:r>
            <a:r>
              <a:rPr lang="en-US" sz="2800" smtClean="0"/>
              <a:t> – Read the title and predict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tx2"/>
                </a:solidFill>
              </a:rPr>
              <a:t>U</a:t>
            </a:r>
            <a:r>
              <a:rPr lang="en-US" sz="2800" smtClean="0"/>
              <a:t> – Underline key words/clues in questions…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tx2"/>
                </a:solidFill>
              </a:rPr>
              <a:t>N</a:t>
            </a:r>
            <a:r>
              <a:rPr lang="en-US" sz="2800" smtClean="0"/>
              <a:t> – Notice any numbered paragraphs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tx2"/>
                </a:solidFill>
              </a:rPr>
              <a:t>N</a:t>
            </a:r>
            <a:r>
              <a:rPr lang="en-US" sz="2800" smtClean="0"/>
              <a:t> – Now read selection and as you read….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tx2"/>
                </a:solidFill>
              </a:rPr>
              <a:t>E</a:t>
            </a:r>
            <a:r>
              <a:rPr lang="en-US" sz="2800" smtClean="0"/>
              <a:t> – Enclose key words/clues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tx2"/>
                </a:solidFill>
              </a:rPr>
              <a:t>R</a:t>
            </a:r>
            <a:r>
              <a:rPr lang="en-US" sz="2800" smtClean="0"/>
              <a:t> – Re-read all questions/all answer choices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tx2"/>
                </a:solidFill>
              </a:rPr>
              <a:t>S</a:t>
            </a:r>
            <a:r>
              <a:rPr lang="en-US" sz="2800" smtClean="0"/>
              <a:t> – Select the best answer</a:t>
            </a: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6600CC"/>
                </a:solidFill>
              </a:rPr>
              <a:t>Sample Question…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What is this selection mainly about?</a:t>
            </a:r>
          </a:p>
          <a:p>
            <a:pPr eaLnBrk="1" hangingPunct="1"/>
            <a:r>
              <a:rPr lang="en-US" smtClean="0"/>
              <a:t>A how to live in the wild</a:t>
            </a:r>
          </a:p>
          <a:p>
            <a:pPr eaLnBrk="1" hangingPunct="1"/>
            <a:r>
              <a:rPr lang="en-US" smtClean="0"/>
              <a:t>B why an early tribe disappeared</a:t>
            </a:r>
          </a:p>
          <a:p>
            <a:pPr eaLnBrk="1" hangingPunct="1"/>
            <a:r>
              <a:rPr lang="en-US" smtClean="0"/>
              <a:t>C life among an early Indian tribe</a:t>
            </a:r>
          </a:p>
          <a:p>
            <a:pPr eaLnBrk="1" hangingPunct="1"/>
            <a:r>
              <a:rPr lang="en-US" smtClean="0"/>
              <a:t>D the history of early exploring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>
              <a:defRPr/>
            </a:pPr>
            <a:r>
              <a:rPr lang="en-US" sz="54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Understanding Scores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1000" b="1" u="sng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en-US" b="1" u="sng" smtClean="0">
                <a:solidFill>
                  <a:srgbClr val="000099"/>
                </a:solidFill>
              </a:rPr>
              <a:t>Three types of scores are reported:</a:t>
            </a:r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Ø"/>
            </a:pPr>
            <a:endParaRPr lang="en-US" sz="1000" i="1" smtClean="0">
              <a:solidFill>
                <a:srgbClr val="000066"/>
              </a:solidFill>
            </a:endParaRPr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3600" i="1" smtClean="0">
                <a:solidFill>
                  <a:schemeClr val="tx2"/>
                </a:solidFill>
              </a:rPr>
              <a:t>Developmental Scale Scores</a:t>
            </a:r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3600" i="1" smtClean="0">
                <a:solidFill>
                  <a:schemeClr val="tx2"/>
                </a:solidFill>
              </a:rPr>
              <a:t>Percentiles</a:t>
            </a:r>
          </a:p>
          <a:p>
            <a:pPr eaLnBrk="1" hangingPunct="1"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3600" i="1" smtClean="0">
                <a:solidFill>
                  <a:schemeClr val="tx2"/>
                </a:solidFill>
              </a:rPr>
              <a:t>Achievement Levels</a:t>
            </a:r>
          </a:p>
        </p:txBody>
      </p:sp>
      <p:pic>
        <p:nvPicPr>
          <p:cNvPr id="3076" name="Picture 4" descr="MC90005558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191000"/>
            <a:ext cx="2208213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6600CC"/>
                </a:solidFill>
              </a:rPr>
              <a:t>Sample Question…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Which detail from the selection </a:t>
            </a:r>
            <a:r>
              <a:rPr lang="en-US" sz="2400" b="1" i="1" smtClean="0"/>
              <a:t>best </a:t>
            </a:r>
            <a:r>
              <a:rPr lang="en-US" sz="2400" b="1" smtClean="0"/>
              <a:t>supports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the idea that the Costanoans had a steady supply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of food?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A “Shamans were medicine men who treated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them with roots and herbs.”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B “They sang songs and told stories of the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world around them.”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C “The Costanoans were no longer separated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from the outside world.”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D “The women gathered shellfish, seeds,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large quantities of acorns.”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6600CC"/>
                </a:solidFill>
              </a:rPr>
              <a:t>Sample Question…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/>
              <a:t>Why did the author use italics in paragraph 5?</a:t>
            </a:r>
          </a:p>
          <a:p>
            <a:pPr eaLnBrk="1" hangingPunct="1">
              <a:buFontTx/>
              <a:buNone/>
            </a:pPr>
            <a:r>
              <a:rPr lang="en-US" sz="2800" smtClean="0"/>
              <a:t>A to emphasize the importance of not looking</a:t>
            </a:r>
          </a:p>
          <a:p>
            <a:pPr eaLnBrk="1" hangingPunct="1">
              <a:buFontTx/>
              <a:buNone/>
            </a:pPr>
            <a:r>
              <a:rPr lang="en-US" sz="2800" smtClean="0"/>
              <a:t>directly into the sun</a:t>
            </a:r>
          </a:p>
          <a:p>
            <a:pPr eaLnBrk="1" hangingPunct="1">
              <a:buFontTx/>
              <a:buNone/>
            </a:pPr>
            <a:r>
              <a:rPr lang="en-US" sz="2800" smtClean="0"/>
              <a:t>B to help explain what radiation is</a:t>
            </a:r>
          </a:p>
          <a:p>
            <a:pPr eaLnBrk="1" hangingPunct="1">
              <a:buFontTx/>
              <a:buNone/>
            </a:pPr>
            <a:r>
              <a:rPr lang="en-US" sz="2800" smtClean="0"/>
              <a:t>C to remind the reader to always wear</a:t>
            </a:r>
          </a:p>
          <a:p>
            <a:pPr eaLnBrk="1" hangingPunct="1">
              <a:buFontTx/>
              <a:buNone/>
            </a:pPr>
            <a:r>
              <a:rPr lang="en-US" sz="2800" smtClean="0"/>
              <a:t>sunglasses</a:t>
            </a:r>
          </a:p>
          <a:p>
            <a:pPr eaLnBrk="1" hangingPunct="1">
              <a:buFontTx/>
              <a:buNone/>
            </a:pPr>
            <a:r>
              <a:rPr lang="en-US" sz="2800" smtClean="0"/>
              <a:t>D to emphasize to the reader that eclipses</a:t>
            </a:r>
          </a:p>
          <a:p>
            <a:pPr eaLnBrk="1" hangingPunct="1">
              <a:buFontTx/>
              <a:buNone/>
            </a:pPr>
            <a:r>
              <a:rPr lang="en-US" sz="2800" smtClean="0"/>
              <a:t>are fun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6600CC"/>
                </a:solidFill>
              </a:rPr>
              <a:t>Sample Question…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/>
              <a:t>Why would you read this selection?</a:t>
            </a:r>
          </a:p>
          <a:p>
            <a:pPr eaLnBrk="1" hangingPunct="1">
              <a:buFontTx/>
              <a:buNone/>
            </a:pPr>
            <a:r>
              <a:rPr lang="en-US" sz="2800" smtClean="0"/>
              <a:t>A to learn more about what to do in Hawaii</a:t>
            </a:r>
          </a:p>
          <a:p>
            <a:pPr eaLnBrk="1" hangingPunct="1">
              <a:buFontTx/>
              <a:buNone/>
            </a:pPr>
            <a:r>
              <a:rPr lang="en-US" sz="2800" smtClean="0"/>
              <a:t>and Baja, California</a:t>
            </a:r>
          </a:p>
          <a:p>
            <a:pPr eaLnBrk="1" hangingPunct="1">
              <a:buFontTx/>
              <a:buNone/>
            </a:pPr>
            <a:r>
              <a:rPr lang="en-US" sz="2800" smtClean="0"/>
              <a:t>B to be entertained by the exciting adventure</a:t>
            </a:r>
          </a:p>
          <a:p>
            <a:pPr eaLnBrk="1" hangingPunct="1">
              <a:buFontTx/>
              <a:buNone/>
            </a:pPr>
            <a:r>
              <a:rPr lang="en-US" sz="2800" smtClean="0"/>
              <a:t>C for information on how to observe an eclipse</a:t>
            </a:r>
          </a:p>
          <a:p>
            <a:pPr eaLnBrk="1" hangingPunct="1">
              <a:buFontTx/>
              <a:buNone/>
            </a:pPr>
            <a:r>
              <a:rPr lang="en-US" sz="2800" smtClean="0"/>
              <a:t>D for a comparison between a solar and</a:t>
            </a:r>
          </a:p>
          <a:p>
            <a:pPr eaLnBrk="1" hangingPunct="1">
              <a:buFontTx/>
              <a:buNone/>
            </a:pPr>
            <a:r>
              <a:rPr lang="en-US" sz="2800" smtClean="0"/>
              <a:t>human eclipse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6600CC"/>
                </a:solidFill>
              </a:rPr>
              <a:t>5</a:t>
            </a:r>
            <a:r>
              <a:rPr lang="en-US" baseline="30000" smtClean="0">
                <a:solidFill>
                  <a:srgbClr val="6600CC"/>
                </a:solidFill>
              </a:rPr>
              <a:t>th</a:t>
            </a:r>
            <a:r>
              <a:rPr lang="en-US" smtClean="0">
                <a:solidFill>
                  <a:srgbClr val="6600CC"/>
                </a:solidFill>
              </a:rPr>
              <a:t> Grade Science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6600"/>
                </a:solidFill>
              </a:rPr>
              <a:t>Vocabulary is very important</a:t>
            </a:r>
          </a:p>
          <a:p>
            <a:pPr eaLnBrk="1" hangingPunct="1"/>
            <a:r>
              <a:rPr lang="en-US" smtClean="0">
                <a:solidFill>
                  <a:srgbClr val="FF6600"/>
                </a:solidFill>
              </a:rPr>
              <a:t>Use context clues to draw conclusions</a:t>
            </a:r>
          </a:p>
          <a:p>
            <a:pPr eaLnBrk="1" hangingPunct="1"/>
            <a:r>
              <a:rPr lang="en-US" smtClean="0">
                <a:solidFill>
                  <a:srgbClr val="FF6600"/>
                </a:solidFill>
              </a:rPr>
              <a:t>Analyze data to answer questions</a:t>
            </a:r>
          </a:p>
          <a:p>
            <a:pPr eaLnBrk="1" hangingPunct="1"/>
            <a:r>
              <a:rPr lang="en-US" smtClean="0">
                <a:solidFill>
                  <a:srgbClr val="FF6600"/>
                </a:solidFill>
              </a:rPr>
              <a:t>Read graphs to answer questions</a:t>
            </a:r>
          </a:p>
          <a:p>
            <a:pPr eaLnBrk="1" hangingPunct="1"/>
            <a:r>
              <a:rPr lang="en-US" smtClean="0">
                <a:solidFill>
                  <a:srgbClr val="FF6600"/>
                </a:solidFill>
              </a:rPr>
              <a:t>Use diagrams to make connections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33CC33"/>
              </a:solidFill>
            </a:endParaRPr>
          </a:p>
          <a:p>
            <a:pPr eaLnBrk="1" hangingPunct="1">
              <a:buFontTx/>
              <a:buNone/>
            </a:pPr>
            <a:endParaRPr lang="en-US" smtClean="0">
              <a:solidFill>
                <a:srgbClr val="33CC33"/>
              </a:solidFill>
            </a:endParaRPr>
          </a:p>
          <a:p>
            <a:pPr eaLnBrk="1" hangingPunct="1">
              <a:buFontTx/>
              <a:buNone/>
            </a:pPr>
            <a:endParaRPr lang="en-US" smtClean="0">
              <a:solidFill>
                <a:srgbClr val="33CC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914400"/>
            <a:ext cx="7696200" cy="464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u="sng" smtClean="0">
                <a:solidFill>
                  <a:srgbClr val="FF6600"/>
                </a:solidFill>
              </a:rPr>
              <a:t>Websites</a:t>
            </a:r>
          </a:p>
          <a:p>
            <a:pPr algn="ctr" eaLnBrk="1" hangingPunct="1">
              <a:buFontTx/>
              <a:buNone/>
            </a:pPr>
            <a:r>
              <a:rPr lang="en-US" b="1" smtClean="0">
                <a:solidFill>
                  <a:srgbClr val="9900CC"/>
                </a:solidFill>
              </a:rPr>
              <a:t>NC Sample Items:</a:t>
            </a:r>
          </a:p>
          <a:p>
            <a:pPr algn="ctr" eaLnBrk="1" hangingPunct="1">
              <a:buFontTx/>
              <a:buNone/>
            </a:pPr>
            <a:r>
              <a:rPr lang="en-US" b="1" smtClean="0">
                <a:hlinkClick r:id="rId2"/>
              </a:rPr>
              <a:t>http://cuacs8.mck.ncsu.edu/mathsampleitems/main.html</a:t>
            </a:r>
            <a:endParaRPr lang="en-US" b="1" smtClean="0"/>
          </a:p>
          <a:p>
            <a:pPr algn="ctr" eaLnBrk="1" hangingPunct="1">
              <a:buFontTx/>
              <a:buNone/>
            </a:pPr>
            <a:endParaRPr lang="en-US" b="1" smtClean="0"/>
          </a:p>
          <a:p>
            <a:pPr algn="ctr" eaLnBrk="1" hangingPunct="1">
              <a:buFontTx/>
              <a:buNone/>
            </a:pPr>
            <a:r>
              <a:rPr lang="en-US" b="1" smtClean="0">
                <a:solidFill>
                  <a:srgbClr val="33CC33"/>
                </a:solidFill>
              </a:rPr>
              <a:t>Department of Public Instruction:</a:t>
            </a:r>
          </a:p>
          <a:p>
            <a:pPr algn="ctr" eaLnBrk="1" hangingPunct="1">
              <a:buFontTx/>
              <a:buNone/>
            </a:pPr>
            <a:r>
              <a:rPr lang="en-US" b="1" smtClean="0"/>
              <a:t>http://www.ncpublicschools.org/</a:t>
            </a:r>
          </a:p>
          <a:p>
            <a:pPr algn="ctr" eaLnBrk="1" hangingPunct="1">
              <a:buFontTx/>
              <a:buNone/>
            </a:pPr>
            <a:endParaRPr lang="en-US" sz="4400" b="1" smtClean="0">
              <a:solidFill>
                <a:srgbClr val="9900CC"/>
              </a:solidFill>
            </a:endParaRPr>
          </a:p>
          <a:p>
            <a:pPr algn="ctr" eaLnBrk="1" hangingPunct="1">
              <a:buFontTx/>
              <a:buNone/>
            </a:pPr>
            <a:endParaRPr lang="en-US" sz="4400" b="1" smtClean="0">
              <a:solidFill>
                <a:srgbClr val="9900CC"/>
              </a:solidFill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696200" cy="38862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400" b="1" smtClean="0">
              <a:solidFill>
                <a:srgbClr val="9900CC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4400" b="1" smtClean="0">
                <a:solidFill>
                  <a:srgbClr val="9900CC"/>
                </a:solidFill>
              </a:rPr>
              <a:t>Any Questions….</a:t>
            </a:r>
            <a:r>
              <a:rPr lang="en-US" sz="4400" b="1" smtClean="0">
                <a:solidFill>
                  <a:srgbClr val="9900CC"/>
                </a:solidFill>
                <a:sym typeface="Wingdings" pitchFamily="2" charset="2"/>
              </a:rPr>
              <a:t> </a:t>
            </a:r>
            <a:endParaRPr lang="en-US" sz="4400" b="1" smtClean="0">
              <a:solidFill>
                <a:srgbClr val="9900CC"/>
              </a:solidFill>
            </a:endParaRPr>
          </a:p>
        </p:txBody>
      </p:sp>
      <p:pic>
        <p:nvPicPr>
          <p:cNvPr id="26627" name="Picture 5" descr="MC90032690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1910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7" descr="MC90043485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572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696200" cy="3886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rgbClr val="9900CC"/>
                </a:solidFill>
              </a:rPr>
              <a:t>Thank you for your attendance.  Your child and the progress he/she makes is very important to us.  </a:t>
            </a:r>
          </a:p>
          <a:p>
            <a:pPr algn="ctr" eaLnBrk="1" hangingPunct="1">
              <a:buFontTx/>
              <a:buNone/>
            </a:pPr>
            <a:r>
              <a:rPr lang="en-US" smtClean="0">
                <a:solidFill>
                  <a:srgbClr val="9900CC"/>
                </a:solidFill>
              </a:rPr>
              <a:t>Together we can make a difference!!!</a:t>
            </a:r>
          </a:p>
          <a:p>
            <a:pPr algn="ctr" eaLnBrk="1" hangingPunct="1">
              <a:buFontTx/>
              <a:buNone/>
            </a:pPr>
            <a:r>
              <a:rPr lang="en-US" smtClean="0">
                <a:solidFill>
                  <a:srgbClr val="9900CC"/>
                </a:solidFill>
              </a:rPr>
              <a:t>              Have a great evening </a:t>
            </a:r>
            <a:r>
              <a:rPr lang="en-US" smtClean="0">
                <a:solidFill>
                  <a:srgbClr val="9900CC"/>
                </a:solidFill>
                <a:sym typeface="Wingdings" pitchFamily="2" charset="2"/>
              </a:rPr>
              <a:t> </a:t>
            </a:r>
            <a:endParaRPr lang="en-US" smtClean="0">
              <a:solidFill>
                <a:srgbClr val="9900CC"/>
              </a:solidFill>
            </a:endParaRPr>
          </a:p>
        </p:txBody>
      </p:sp>
      <p:pic>
        <p:nvPicPr>
          <p:cNvPr id="27651" name="Picture 3" descr="MC90035357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724400"/>
            <a:ext cx="177165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MP90034147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800600"/>
            <a:ext cx="23622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>
              <a:defRPr/>
            </a:pPr>
            <a:r>
              <a:rPr lang="en-US" sz="4800" b="1" u="sng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Developmental Scale Scores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057400"/>
            <a:ext cx="76962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This score allows for the comparison of the student’s EOG scores by subject from one grade to the next.  The developmental scale score is like a ruler that measures growth in reading and mathematics from year to year.  Just like height in inches, the student’s scores in reading and mathematics are expected to increase.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6870700" cy="83820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4800" b="1" u="sng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Achievement Levels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838200"/>
            <a:ext cx="8458200" cy="5257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i="1" smtClean="0">
                <a:solidFill>
                  <a:srgbClr val="000099"/>
                </a:solidFill>
              </a:rPr>
              <a:t>These levels are used to identify student performance.</a:t>
            </a:r>
            <a:r>
              <a:rPr lang="en-US" sz="2400" smtClean="0">
                <a:solidFill>
                  <a:srgbClr val="000099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400" u="sng" smtClean="0">
                <a:solidFill>
                  <a:srgbClr val="FF0000"/>
                </a:solidFill>
              </a:rPr>
              <a:t>Level I</a:t>
            </a:r>
            <a:r>
              <a:rPr lang="en-US" sz="2400" smtClean="0">
                <a:solidFill>
                  <a:srgbClr val="2F00B2"/>
                </a:solidFill>
              </a:rPr>
              <a:t>:  Students lack sufficient knowledge and skills to be successful at the next grade level.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400" u="sng" smtClean="0">
                <a:solidFill>
                  <a:srgbClr val="FF0000"/>
                </a:solidFill>
              </a:rPr>
              <a:t>Level II</a:t>
            </a:r>
            <a:r>
              <a:rPr lang="en-US" sz="2400" smtClean="0">
                <a:solidFill>
                  <a:srgbClr val="2F00B2"/>
                </a:solidFill>
              </a:rPr>
              <a:t>:  Students have inconsistent mastery of knowledge and skills and are minimally prepared to be successful at the next grade level.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400" u="sng" smtClean="0">
                <a:solidFill>
                  <a:srgbClr val="FF0000"/>
                </a:solidFill>
              </a:rPr>
              <a:t>Level III</a:t>
            </a:r>
            <a:r>
              <a:rPr lang="en-US" sz="2400" smtClean="0">
                <a:solidFill>
                  <a:srgbClr val="2F00B2"/>
                </a:solidFill>
              </a:rPr>
              <a:t>:  Students consistently demonstrate mastery of knowledge and skills and are well prepared for the next grade level.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400" u="sng" smtClean="0">
                <a:solidFill>
                  <a:srgbClr val="FF0000"/>
                </a:solidFill>
              </a:rPr>
              <a:t>Level IV</a:t>
            </a:r>
            <a:r>
              <a:rPr lang="en-US" sz="2400" smtClean="0">
                <a:solidFill>
                  <a:srgbClr val="2F00B2"/>
                </a:solidFill>
              </a:rPr>
              <a:t>:  Students consistently perform in a superior manner beyond that required to be proficient at the next grade level.</a:t>
            </a:r>
          </a:p>
          <a:p>
            <a:pPr algn="ctr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</a:pPr>
            <a:endParaRPr lang="en-US" sz="2400" smtClean="0">
              <a:solidFill>
                <a:srgbClr val="2F00B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46100"/>
            <a:ext cx="8229600" cy="600075"/>
          </a:xfrm>
        </p:spPr>
        <p:txBody>
          <a:bodyPr anchor="b"/>
          <a:lstStyle/>
          <a:p>
            <a:pPr eaLnBrk="1" hangingPunct="1"/>
            <a:r>
              <a:rPr lang="en-US" b="1" i="1" smtClean="0">
                <a:solidFill>
                  <a:srgbClr val="000066"/>
                </a:solidFill>
              </a:rPr>
              <a:t>Testing Information</a:t>
            </a:r>
          </a:p>
        </p:txBody>
      </p:sp>
      <p:graphicFrame>
        <p:nvGraphicFramePr>
          <p:cNvPr id="9232" name="Group 16"/>
          <p:cNvGraphicFramePr>
            <a:graphicFrameLocks noGrp="1"/>
          </p:cNvGraphicFramePr>
          <p:nvPr>
            <p:ph idx="4294967295"/>
          </p:nvPr>
        </p:nvGraphicFramePr>
        <p:xfrm>
          <a:off x="685800" y="1676400"/>
          <a:ext cx="6781800" cy="4400552"/>
        </p:xfrm>
        <a:graphic>
          <a:graphicData uri="http://schemas.openxmlformats.org/drawingml/2006/table">
            <a:tbl>
              <a:tblPr/>
              <a:tblGrid>
                <a:gridCol w="6781800"/>
              </a:tblGrid>
              <a:tr h="1071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Reading Comprehension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Math: Calculator Active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Math: Calculator Inactive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Grade Only: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19812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/>
          <a:p>
            <a:pPr eaLnBrk="1" hangingPunct="1">
              <a:defRPr/>
            </a:pPr>
            <a:r>
              <a:rPr lang="en-US" sz="6000" smtClean="0">
                <a:solidFill>
                  <a:srgbClr val="2F00B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Math EOG Information</a:t>
            </a:r>
          </a:p>
        </p:txBody>
      </p:sp>
      <p:pic>
        <p:nvPicPr>
          <p:cNvPr id="7171" name="Picture 4" descr="MC90005558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33400"/>
            <a:ext cx="19034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5" descr="MC900281179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5181600"/>
            <a:ext cx="21336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 descr="MC900384374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609600"/>
            <a:ext cx="1827213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7" descr="MP900341479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5213350"/>
            <a:ext cx="1981200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>
              <a:defRPr/>
            </a:pPr>
            <a:r>
              <a:rPr lang="en-US" sz="4000" i="1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Math EOG Test Taking Strategies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763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Eliminate incorrect answers  </a:t>
            </a:r>
          </a:p>
          <a:p>
            <a:pPr eaLnBrk="1" hangingPunct="1">
              <a:defRPr/>
            </a:pPr>
            <a:r>
              <a:rPr lang="en-US" sz="26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Use problem solving strategies</a:t>
            </a:r>
          </a:p>
          <a:p>
            <a:pPr eaLnBrk="1" hangingPunct="1">
              <a:defRPr/>
            </a:pPr>
            <a:r>
              <a:rPr lang="en-US" sz="26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Underlining / highlighting important info</a:t>
            </a:r>
          </a:p>
          <a:p>
            <a:pPr eaLnBrk="1" hangingPunct="1">
              <a:defRPr/>
            </a:pPr>
            <a:r>
              <a:rPr lang="en-US" sz="26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Leave behind evidence of understanding</a:t>
            </a:r>
          </a:p>
          <a:p>
            <a:pPr eaLnBrk="1" hangingPunct="1">
              <a:defRPr/>
            </a:pPr>
            <a:r>
              <a:rPr lang="en-US" sz="26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Practice with Calculators</a:t>
            </a:r>
          </a:p>
          <a:p>
            <a:pPr eaLnBrk="1" hangingPunct="1">
              <a:defRPr/>
            </a:pPr>
            <a:r>
              <a:rPr lang="en-US" sz="26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Eliminating extraneous information</a:t>
            </a:r>
          </a:p>
          <a:p>
            <a:pPr eaLnBrk="1" hangingPunct="1">
              <a:defRPr/>
            </a:pPr>
            <a:r>
              <a:rPr lang="en-US" sz="26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Checking your work – is your answer reasonable?</a:t>
            </a:r>
          </a:p>
          <a:p>
            <a:pPr eaLnBrk="1" hangingPunct="1">
              <a:defRPr/>
            </a:pPr>
            <a:r>
              <a:rPr lang="en-US" sz="26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Plug in your answer for each problem: it is multiple choice!</a:t>
            </a:r>
          </a:p>
          <a:p>
            <a:pPr eaLnBrk="1" hangingPunct="1">
              <a:defRPr/>
            </a:pPr>
            <a:r>
              <a:rPr lang="en-US" sz="26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Show work for </a:t>
            </a:r>
            <a:r>
              <a:rPr lang="en-US" sz="2600" b="1" u="sng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</a:t>
            </a:r>
            <a:r>
              <a:rPr lang="en-US" sz="26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problems</a:t>
            </a:r>
          </a:p>
          <a:p>
            <a:pPr eaLnBrk="1" hangingPunct="1">
              <a:defRPr/>
            </a:pPr>
            <a:r>
              <a:rPr lang="en-US" sz="26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Find the trick!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92125"/>
            <a:ext cx="8229600" cy="544513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i="1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You Can Do!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7696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B10E01"/>
              </a:buClr>
              <a:buFont typeface="Wingdings" pitchFamily="2" charset="2"/>
              <a:buChar char="ü"/>
            </a:pPr>
            <a:r>
              <a:rPr lang="en-US" sz="2800" smtClean="0">
                <a:solidFill>
                  <a:srgbClr val="990099"/>
                </a:solidFill>
              </a:rPr>
              <a:t>Encourage students to take their time on assignments – don’t rush!</a:t>
            </a:r>
          </a:p>
          <a:p>
            <a:pPr eaLnBrk="1" hangingPunct="1">
              <a:lnSpc>
                <a:spcPct val="90000"/>
              </a:lnSpc>
              <a:buClr>
                <a:srgbClr val="B10E01"/>
              </a:buClr>
              <a:buFont typeface="Wingdings" pitchFamily="2" charset="2"/>
              <a:buChar char="ü"/>
            </a:pPr>
            <a:r>
              <a:rPr lang="en-US" sz="2800" smtClean="0">
                <a:solidFill>
                  <a:srgbClr val="000099"/>
                </a:solidFill>
              </a:rPr>
              <a:t>Reinforce strategies taught and used at school</a:t>
            </a:r>
          </a:p>
          <a:p>
            <a:pPr eaLnBrk="1" hangingPunct="1">
              <a:lnSpc>
                <a:spcPct val="90000"/>
              </a:lnSpc>
              <a:buClr>
                <a:srgbClr val="B10E01"/>
              </a:buClr>
              <a:buFont typeface="Wingdings" pitchFamily="2" charset="2"/>
              <a:buChar char="ü"/>
            </a:pPr>
            <a:r>
              <a:rPr lang="en-US" sz="2800" smtClean="0">
                <a:solidFill>
                  <a:srgbClr val="990099"/>
                </a:solidFill>
              </a:rPr>
              <a:t>Check your child’s homework for understanding</a:t>
            </a:r>
          </a:p>
          <a:p>
            <a:pPr eaLnBrk="1" hangingPunct="1">
              <a:lnSpc>
                <a:spcPct val="90000"/>
              </a:lnSpc>
              <a:buClr>
                <a:srgbClr val="B10E01"/>
              </a:buClr>
              <a:buFont typeface="Wingdings" pitchFamily="2" charset="2"/>
              <a:buChar char="ü"/>
            </a:pPr>
            <a:r>
              <a:rPr lang="en-US" sz="2800" smtClean="0">
                <a:solidFill>
                  <a:srgbClr val="000099"/>
                </a:solidFill>
              </a:rPr>
              <a:t>Ask your child to EXPLAIN their reasoning</a:t>
            </a:r>
          </a:p>
          <a:p>
            <a:pPr eaLnBrk="1" hangingPunct="1">
              <a:lnSpc>
                <a:spcPct val="90000"/>
              </a:lnSpc>
              <a:buClr>
                <a:srgbClr val="B10E01"/>
              </a:buClr>
              <a:buFont typeface="Wingdings" pitchFamily="2" charset="2"/>
              <a:buChar char="ü"/>
            </a:pPr>
            <a:r>
              <a:rPr lang="en-US" sz="2800" smtClean="0">
                <a:solidFill>
                  <a:srgbClr val="990099"/>
                </a:solidFill>
              </a:rPr>
              <a:t>Integrate real world concepts into their daily activities (time, money, reading data, estimation, cooking, etc)</a:t>
            </a:r>
          </a:p>
          <a:p>
            <a:pPr eaLnBrk="1" hangingPunct="1">
              <a:lnSpc>
                <a:spcPct val="90000"/>
              </a:lnSpc>
              <a:buClr>
                <a:srgbClr val="B10E01"/>
              </a:buClr>
              <a:buFont typeface="Wingdings" pitchFamily="2" charset="2"/>
              <a:buChar char="ü"/>
            </a:pPr>
            <a:endParaRPr lang="en-US" sz="2800" smtClean="0">
              <a:solidFill>
                <a:srgbClr val="990099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2400" smtClean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00CC"/>
                </a:solidFill>
              </a:rPr>
              <a:t>3</a:t>
            </a:r>
            <a:r>
              <a:rPr lang="en-US" baseline="30000" smtClean="0">
                <a:solidFill>
                  <a:srgbClr val="9900CC"/>
                </a:solidFill>
              </a:rPr>
              <a:t>rd</a:t>
            </a:r>
            <a:r>
              <a:rPr lang="en-US" smtClean="0">
                <a:solidFill>
                  <a:srgbClr val="9900CC"/>
                </a:solidFill>
              </a:rPr>
              <a:t> Grade Question…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b="1" smtClean="0"/>
              <a:t>A freight train is 96 m long. How many centimeters long is the train?</a:t>
            </a:r>
          </a:p>
          <a:p>
            <a:pPr eaLnBrk="1" hangingPunct="1">
              <a:buFontTx/>
              <a:buNone/>
            </a:pPr>
            <a:r>
              <a:rPr lang="en-US" smtClean="0"/>
              <a:t>A 6.96 cm</a:t>
            </a:r>
          </a:p>
          <a:p>
            <a:pPr eaLnBrk="1" hangingPunct="1">
              <a:buFontTx/>
              <a:buNone/>
            </a:pPr>
            <a:r>
              <a:rPr lang="en-US" smtClean="0"/>
              <a:t>B 288 cm</a:t>
            </a:r>
          </a:p>
          <a:p>
            <a:pPr eaLnBrk="1" hangingPunct="1">
              <a:buFontTx/>
              <a:buNone/>
            </a:pPr>
            <a:r>
              <a:rPr lang="en-US" smtClean="0"/>
              <a:t>C 960 cm</a:t>
            </a:r>
          </a:p>
          <a:p>
            <a:pPr eaLnBrk="1" hangingPunct="1">
              <a:buFontTx/>
              <a:buNone/>
            </a:pPr>
            <a:r>
              <a:rPr lang="en-US" smtClean="0"/>
              <a:t>D 9,600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A35AA6C5326B4E91C8FCD6C6EEA058" ma:contentTypeVersion="5" ma:contentTypeDescription="Create a new document." ma:contentTypeScope="" ma:versionID="b334de1b9257e97c95ade21d9dba6625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66dc16c4326221e6cc784977cd55625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mageWidth" ma:index="9" nillable="true" ma:displayName="Picture Width" ma:internalName="ImageWidth" ma:readOnly="true">
      <xsd:simpleType>
        <xsd:restriction base="dms:Unknown"/>
      </xsd:simpleType>
    </xsd:element>
    <xsd:element name="ImageHeight" ma:index="10" nillable="true" ma:displayName="Picture Height" ma:internalName="ImageHeight" ma:readOnly="true">
      <xsd:simpleType>
        <xsd:restriction base="dms:Unknown"/>
      </xsd:simpleType>
    </xsd:element>
    <xsd:element name="PublishingStartDate" ma:index="12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3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6FD8C11-4E1D-4B4D-9D94-50D4FD1E106F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C9CEA815-3683-4042-A449-D1F0FA2351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3FF20BD-358B-428F-AD2A-632FF201DE7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18BEC28-AF8D-42A6-BB32-EF72C7795CDA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1856</TotalTime>
  <Words>1143</Words>
  <Application>Microsoft Office PowerPoint</Application>
  <PresentationFormat>On-screen Show (4:3)</PresentationFormat>
  <Paragraphs>175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Lucida Handwriting</vt:lpstr>
      <vt:lpstr>Tempus Sans ITC</vt:lpstr>
      <vt:lpstr>Wingdings</vt:lpstr>
      <vt:lpstr>Default Design</vt:lpstr>
      <vt:lpstr> Welcome to EOG Night! 3rd Grade </vt:lpstr>
      <vt:lpstr>Understanding Scores</vt:lpstr>
      <vt:lpstr>Developmental Scale Scores</vt:lpstr>
      <vt:lpstr>Achievement Levels</vt:lpstr>
      <vt:lpstr>Testing Information</vt:lpstr>
      <vt:lpstr>Math EOG Information</vt:lpstr>
      <vt:lpstr>Math EOG Test Taking Strategies</vt:lpstr>
      <vt:lpstr>What You Can Do!</vt:lpstr>
      <vt:lpstr>3rd Grade Question…</vt:lpstr>
      <vt:lpstr>3rd Grade Question…</vt:lpstr>
      <vt:lpstr>4th Grade Question…</vt:lpstr>
      <vt:lpstr>4th Grade Question…</vt:lpstr>
      <vt:lpstr>5th Grade Question…</vt:lpstr>
      <vt:lpstr>5th Grade Question…</vt:lpstr>
      <vt:lpstr>Reading EOG Information</vt:lpstr>
      <vt:lpstr>Consider this……</vt:lpstr>
      <vt:lpstr>What Readers Do…</vt:lpstr>
      <vt:lpstr>RUNNERS Test Taking Recipe</vt:lpstr>
      <vt:lpstr>Sample Question…</vt:lpstr>
      <vt:lpstr>Sample Question…</vt:lpstr>
      <vt:lpstr>Sample Question…</vt:lpstr>
      <vt:lpstr>Sample Question…</vt:lpstr>
      <vt:lpstr>5th Grade Science</vt:lpstr>
      <vt:lpstr>Slide 24</vt:lpstr>
      <vt:lpstr>Slide 25</vt:lpstr>
      <vt:lpstr>Slide 26</vt:lpstr>
    </vt:vector>
  </TitlesOfParts>
  <Company>Charlotte-Mecklenburg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Welcome to EOG Night! 3rd, 4th, &amp; 5th Grade </dc:title>
  <dc:creator>Administrator</dc:creator>
  <cp:lastModifiedBy>WCPSS</cp:lastModifiedBy>
  <cp:revision>34</cp:revision>
  <dcterms:created xsi:type="dcterms:W3CDTF">2010-10-05T18:26:35Z</dcterms:created>
  <dcterms:modified xsi:type="dcterms:W3CDTF">2011-03-18T11:50:43Z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System Account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System Account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</Properties>
</file>